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8"/>
  </p:notesMasterIdLst>
  <p:handoutMasterIdLst>
    <p:handoutMasterId r:id="rId29"/>
  </p:handoutMasterIdLst>
  <p:sldIdLst>
    <p:sldId id="260" r:id="rId6"/>
    <p:sldId id="915" r:id="rId7"/>
    <p:sldId id="938" r:id="rId8"/>
    <p:sldId id="919" r:id="rId9"/>
    <p:sldId id="939" r:id="rId10"/>
    <p:sldId id="940" r:id="rId11"/>
    <p:sldId id="942" r:id="rId12"/>
    <p:sldId id="943" r:id="rId13"/>
    <p:sldId id="937" r:id="rId14"/>
    <p:sldId id="947" r:id="rId15"/>
    <p:sldId id="948" r:id="rId16"/>
    <p:sldId id="916" r:id="rId17"/>
    <p:sldId id="950" r:id="rId18"/>
    <p:sldId id="917" r:id="rId19"/>
    <p:sldId id="951" r:id="rId20"/>
    <p:sldId id="952" r:id="rId21"/>
    <p:sldId id="920" r:id="rId22"/>
    <p:sldId id="921" r:id="rId23"/>
    <p:sldId id="922" r:id="rId24"/>
    <p:sldId id="924" r:id="rId25"/>
    <p:sldId id="953" r:id="rId26"/>
    <p:sldId id="9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764453-3C42-99A3-3264-1086B399462B}" name="Lišková Jana" initials="JL" userId="S::liskova@kav.cas.cz::597a8829-e605-4267-8ad7-ed292af4bc23" providerId="AD"/>
  <p188:author id="{C1F73293-ECE7-C20B-1529-92A37F40147E}" name="Ludek Broz" initials="LB" userId="S::broz@eu.cas.cz::7fe50abe-afbb-4afd-838e-9d40571f52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4" autoAdjust="0"/>
    <p:restoredTop sz="78427" autoAdjust="0"/>
  </p:normalViewPr>
  <p:slideViewPr>
    <p:cSldViewPr snapToGrid="0">
      <p:cViewPr varScale="1">
        <p:scale>
          <a:sx n="64" d="100"/>
          <a:sy n="64" d="100"/>
        </p:scale>
        <p:origin x="10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3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A0266CA-E411-1638-B896-361B98D5F9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5E7F5-7E71-FB7C-64ED-6542493E38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B779-7046-4AD2-B3E5-B1EBCA432037}" type="datetimeFigureOut">
              <a:rPr lang="cs-CZ" smtClean="0"/>
              <a:t>22.01.2026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1F840E-B23C-3CDF-FF10-FC8E0C64B4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81CB89-518D-3AAB-4386-DBB3F2C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C4ED5-AA7F-4AFA-BC41-E997CB41AE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07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FB17-7013-423F-A7D6-08026365904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5A82-0170-414E-BCF2-73EA972D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41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6412">
              <a:defRPr/>
            </a:pPr>
            <a:fld id="{8F4925C7-CA4B-4C6F-8225-357BA3765D08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6412">
                <a:defRPr/>
              </a:pPr>
              <a:t>1</a:t>
            </a:fld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452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153A-3E4A-F69B-6282-2CEAA78AC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34C4AF4-E789-C196-4BD0-AEC207556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CF6CB4-7937-4FD4-2832-D59DA034C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053022-BEE9-A529-889F-BAA752707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00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AD131-DC82-9A5E-E4E0-EEB94875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1507FA-2D43-9C97-EE1E-553DF114E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3731B3-09B9-A9A5-7D2B-ED7D7C5F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1D0B96-430B-1ADF-19B0-6E9BC5F83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2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4C7C-8693-01FE-201D-E6F8868F5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10BA39-0E52-F7FB-D184-87F3BEFBE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10E5193-7B40-77CD-5B20-D09180EA2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371699-B97E-1A4C-2D7B-5C94A1B5A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83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CBF32-C389-0EC1-8983-7D752A081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FBFAF9-1539-6E6A-DDF2-118CF4CFA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559A8B-B621-A95D-4A17-CA80EE83E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5AA47A-9722-9E76-73BE-AD8F327B6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86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1AA7-559F-1632-7E15-3828ABE1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506AAD-0458-ABC0-79B8-27E7EC888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ACFD1E-5785-BAD1-8BA4-C41B63FDC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6D7A0A-1365-2E2C-F404-6A81A6371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1DBD9-09F2-4AC2-9C49-B1F43F0EB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623875-33E2-F905-6C25-917DCEE26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36C7C6-2C2C-1FCF-1BDA-BC7A02B81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D02FA9-8AC1-3700-3A39-3D5F4D539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7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975A6-0302-B3F8-9816-70D5CEF68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F552B7-D553-CAE8-8EE1-224D60C6A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D93456-B9FB-C9D1-8DFD-BCEB339EE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4F1BC2-161A-9423-3046-3FF777FA5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896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EF27-5CFD-BAEC-2C86-C2982B49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ACDCF5C-0E34-463D-852B-E196BECDC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435D13-7E69-84D1-2276-D5759B181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56E1E-62D0-F485-420C-126654242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4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69CF-E4D7-82C4-7C39-396E9B99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1A01E2-A772-A5C5-B7CD-AA3FADF87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52279D-7F93-35E8-B1C1-06AAF0793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D71921-E907-324F-BCA0-C313BB56B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757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29B9-9F6B-A2E7-4140-6FFAF963C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1005DA-6259-1CB1-BD35-58F308606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F997BA-813D-47B6-544F-5EEE5E513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A4922D-A147-CD36-2B98-2FBAF0305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38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AD131-DC82-9A5E-E4E0-EEB94875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1507FA-2D43-9C97-EE1E-553DF114E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3731B3-09B9-A9A5-7D2B-ED7D7C5F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1D0B96-430B-1ADF-19B0-6E9BC5F83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22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BC30-8884-9008-921E-37960F3D4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48F74D-A3B6-0EB1-5B38-A9F75DFD6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F80855-65D5-9299-576C-ED72BB64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29C0AE-3FE0-04B0-5CDB-C40696B23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03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FBA16-38A5-3217-3329-502CDC19E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E0A9357-7D17-BFBA-1547-100D31B56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593AA6-B487-0A02-CF62-59A86BF88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C84349-36BA-A166-4807-950392C80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357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BBD6E-128C-3190-1C76-FA9E5132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4CAA616-CB40-34C1-01DC-BC9270ACD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158112-4383-8B48-A10B-A7E1D7267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412"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61F3C8-5E94-98FD-DC72-E0E2E3B58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6412">
              <a:defRPr/>
            </a:pPr>
            <a:fld id="{8F4925C7-CA4B-4C6F-8225-357BA3765D08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6412">
                <a:defRPr/>
              </a:pPr>
              <a:t>22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590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758D-6904-6235-6C4E-70F8B460B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5EABE6-1BBB-B51A-1DCD-5139976B6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ED0161-1524-12C9-276E-0658E975F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FB2E00-5B8B-6981-BCCC-F8F9E0CCE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5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37CD-E970-491D-DE07-BF01D9A7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21EDAA-A870-588A-552D-175B4BA8E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8B54C05-096F-39EA-E63A-CF1CDA86F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F1394D-79A1-49E9-B7C3-1995AAE05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0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D7BB-9C88-700A-B20F-D6443B974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DFD14A-05CE-1520-E817-46A77B2CF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AEE2D5-7FD0-A6B3-2D72-7F603BF6A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A0A811-90D7-310C-289D-B16890B41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7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EC9B5-5C9F-91F6-C921-3BC4C435D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7782CD-30CC-1D6A-E0E9-FD859D3F0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6A6B90-0A89-439B-8E45-ED310A391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0670C4-1A96-1651-6FF1-BD90E2AD1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84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BD06-B4DF-8C6A-DAAB-5D738774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BD9234-DFDB-3C9E-96D6-BA85C4465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6F982F7-2DB9-D13B-4054-296C6E76C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93CC0F-81B1-1173-3497-C5325A9EB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90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EF72E-22FC-B634-EEDC-BED2E777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CC7898-0D61-DAE6-B2B7-705F2FB98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394B90-3D3C-8559-994B-EEB36E2BD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A183A6-BC8F-8782-7F50-2C1D83A26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21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0788-7E82-0199-698B-03D0A495B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694161-8BF8-1B51-6C89-E80E6FF4D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7C99EF-CA5F-30EC-E180-2CF916469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B46B4E-9C98-3C89-18C6-366FAD681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47AB-7928-44DE-B15D-81542950857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20CC-E7A9-3F95-5F56-8085A0B7D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BC9E-4163-25B9-7730-B09C6B56C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B542-0FDB-2D14-C45C-B9A352A4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EDF2-FCEE-2272-DF08-D1FC096A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8F013-E2F2-497E-0E00-3F815613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167B-4157-CF02-FD18-6A60BA7E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0AFD2-8897-EC05-4EB8-52127C23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4B76-51E1-D4C6-27F0-B8ADB286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FC00-C397-5C49-24E6-09F59BF0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E39E-0860-1A3B-4055-9AA55A4B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FD21F-6926-4B59-B26E-5247697CB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4FBE8-2C84-1730-0ED6-C19DF90FD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F5143-C44C-4CD4-3B63-1E5CE3A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DCCE0-90CF-DEEE-F9B0-C8BA2F98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FE9F-FBFC-D06F-F575-C96D8A02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9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 kapitol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27F599CB-4355-427B-BF80-5E6C2F8320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1" y="500514"/>
            <a:ext cx="4946372" cy="493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800" cap="none" baseline="0">
                <a:solidFill>
                  <a:srgbClr val="0072B6"/>
                </a:solidFill>
              </a:defRPr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8" indent="0">
              <a:buNone/>
              <a:defRPr sz="1000"/>
            </a:lvl5pPr>
            <a:lvl6pPr marL="2285984" indent="0">
              <a:buNone/>
              <a:defRPr sz="1000"/>
            </a:lvl6pPr>
            <a:lvl7pPr marL="2743182" indent="0">
              <a:buNone/>
              <a:defRPr sz="1000"/>
            </a:lvl7pPr>
            <a:lvl8pPr marL="3200378" indent="0">
              <a:buNone/>
              <a:defRPr sz="1000"/>
            </a:lvl8pPr>
            <a:lvl9pPr marL="3657575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6848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1AB0B-8566-4E28-823C-2BD8565D0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650" y="2781702"/>
            <a:ext cx="9665749" cy="16919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kumimoji="0" lang="cs-CZ" sz="28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j-cs"/>
              </a:defRPr>
            </a:lvl1pPr>
          </a:lstStyle>
          <a:p>
            <a:r>
              <a:rPr lang="cs-CZ" dirty="0"/>
              <a:t>Název nové kapitoly.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25C3BF-FBB3-4244-A48F-90A4CCC0CBF1}"/>
              </a:ext>
            </a:extLst>
          </p:cNvPr>
          <p:cNvSpPr/>
          <p:nvPr userDrawn="1"/>
        </p:nvSpPr>
        <p:spPr>
          <a:xfrm>
            <a:off x="9971774" y="5879807"/>
            <a:ext cx="716626" cy="520994"/>
          </a:xfrm>
          <a:prstGeom prst="rect">
            <a:avLst/>
          </a:prstGeom>
          <a:solidFill>
            <a:srgbClr val="007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395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5E167583-806B-4444-992C-9EFC7D405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2650" y="4661211"/>
            <a:ext cx="5073350" cy="1030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Případný podnázev.</a:t>
            </a:r>
          </a:p>
        </p:txBody>
      </p:sp>
    </p:spTree>
    <p:extLst>
      <p:ext uri="{BB962C8B-B14F-4D97-AF65-F5344CB8AC3E}">
        <p14:creationId xmlns:p14="http://schemas.microsoft.com/office/powerpoint/2010/main" val="153361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ýrazně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B83341-7697-48CD-BB16-66D8F5EB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042" y="1063256"/>
            <a:ext cx="9920331" cy="9527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kumimoji="0" lang="cs-CZ" sz="28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F338DC6C-5A73-44D5-8207-AF01B3C66C8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1" y="500514"/>
            <a:ext cx="4946372" cy="493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800" cap="none" baseline="0">
                <a:solidFill>
                  <a:schemeClr val="bg1"/>
                </a:solidFill>
              </a:defRPr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8" indent="0">
              <a:buNone/>
              <a:defRPr sz="1000"/>
            </a:lvl5pPr>
            <a:lvl6pPr marL="2285984" indent="0">
              <a:buNone/>
              <a:defRPr sz="1000"/>
            </a:lvl6pPr>
            <a:lvl7pPr marL="2743182" indent="0">
              <a:buNone/>
              <a:defRPr sz="1000"/>
            </a:lvl7pPr>
            <a:lvl8pPr marL="3200378" indent="0">
              <a:buNone/>
              <a:defRPr sz="1000"/>
            </a:lvl8pPr>
            <a:lvl9pPr marL="3657575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810A352-0916-4074-B885-B07325E25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041" y="2762449"/>
            <a:ext cx="4815314" cy="3117355"/>
          </a:xfrm>
          <a:prstGeom prst="rect">
            <a:avLst/>
          </a:prstGeom>
        </p:spPr>
        <p:txBody>
          <a:bodyPr>
            <a:noAutofit/>
          </a:bodyPr>
          <a:lstStyle>
            <a:lvl1pPr marL="228599" indent="-228599">
              <a:lnSpc>
                <a:spcPct val="100000"/>
              </a:lnSpc>
              <a:spcBef>
                <a:spcPts val="600"/>
              </a:spcBef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1pPr>
            <a:lvl2pPr marL="685795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2pPr>
            <a:lvl3pPr marL="1142992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3pPr>
            <a:lvl4pPr marL="1600189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4pPr>
            <a:lvl5pPr marL="2057386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id="{B3DD51DB-41C2-4539-92B7-470F72FB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58" y="2762448"/>
            <a:ext cx="4815314" cy="3117355"/>
          </a:xfrm>
          <a:prstGeom prst="rect">
            <a:avLst/>
          </a:prstGeom>
        </p:spPr>
        <p:txBody>
          <a:bodyPr>
            <a:noAutofit/>
          </a:bodyPr>
          <a:lstStyle>
            <a:lvl1pPr marL="228599" indent="-228599">
              <a:lnSpc>
                <a:spcPct val="100000"/>
              </a:lnSpc>
              <a:spcBef>
                <a:spcPts val="600"/>
              </a:spcBef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1pPr>
            <a:lvl2pPr marL="685795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2pPr>
            <a:lvl3pPr marL="1142992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3pPr>
            <a:lvl4pPr marL="1600189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4pPr>
            <a:lvl5pPr marL="2057386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550135E-3987-4E09-A52D-E5AEE3C0CE39}"/>
              </a:ext>
            </a:extLst>
          </p:cNvPr>
          <p:cNvCxnSpPr>
            <a:cxnSpLocks/>
          </p:cNvCxnSpPr>
          <p:nvPr userDrawn="1"/>
        </p:nvCxnSpPr>
        <p:spPr>
          <a:xfrm>
            <a:off x="1222477" y="2248793"/>
            <a:ext cx="98198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6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ýrazněný snímek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35FE7D6E-8B7C-4C9B-B653-2E9C66A3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042" y="1063256"/>
            <a:ext cx="9920331" cy="9527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kumimoji="0" lang="cs-CZ" sz="28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BC28BA-5150-4046-8D58-1CB27CF08B0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1" y="500514"/>
            <a:ext cx="4946372" cy="493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800" cap="none" baseline="0">
                <a:solidFill>
                  <a:schemeClr val="bg1"/>
                </a:solidFill>
              </a:defRPr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8" indent="0">
              <a:buNone/>
              <a:defRPr sz="1000"/>
            </a:lvl5pPr>
            <a:lvl6pPr marL="2285984" indent="0">
              <a:buNone/>
              <a:defRPr sz="1000"/>
            </a:lvl6pPr>
            <a:lvl7pPr marL="2743182" indent="0">
              <a:buNone/>
              <a:defRPr sz="1000"/>
            </a:lvl7pPr>
            <a:lvl8pPr marL="3200378" indent="0">
              <a:buNone/>
              <a:defRPr sz="1000"/>
            </a:lvl8pPr>
            <a:lvl9pPr marL="3657575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9A9FE4C-B59F-497E-BCC7-99DED5A16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041" y="2762449"/>
            <a:ext cx="9920330" cy="3117355"/>
          </a:xfrm>
          <a:prstGeom prst="rect">
            <a:avLst/>
          </a:prstGeom>
        </p:spPr>
        <p:txBody>
          <a:bodyPr>
            <a:noAutofit/>
          </a:bodyPr>
          <a:lstStyle>
            <a:lvl1pPr marL="228599" indent="-228599">
              <a:lnSpc>
                <a:spcPct val="100000"/>
              </a:lnSpc>
              <a:spcBef>
                <a:spcPts val="600"/>
              </a:spcBef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1pPr>
            <a:lvl2pPr marL="685795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2pPr>
            <a:lvl3pPr marL="1142992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3pPr>
            <a:lvl4pPr marL="1600189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4pPr>
            <a:lvl5pPr marL="2057386" indent="-228599">
              <a:lnSpc>
                <a:spcPct val="100000"/>
              </a:lnSpc>
              <a:buSzPct val="120000"/>
              <a:buFont typeface="Motiva Sans" panose="00000500000000000000" pitchFamily="2" charset="-18"/>
              <a:buChar char="›"/>
              <a:defRPr kumimoji="0" lang="cs-CZ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AB46600-E2F2-4470-8DA8-DA0058E4B7F0}"/>
              </a:ext>
            </a:extLst>
          </p:cNvPr>
          <p:cNvCxnSpPr>
            <a:cxnSpLocks/>
          </p:cNvCxnSpPr>
          <p:nvPr userDrawn="1"/>
        </p:nvCxnSpPr>
        <p:spPr>
          <a:xfrm>
            <a:off x="1222477" y="2248793"/>
            <a:ext cx="98198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5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1AB0B-8566-4E28-823C-2BD8565D0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2041" y="2781702"/>
            <a:ext cx="9920329" cy="21624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kumimoji="0" lang="cs-CZ" sz="28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tiva Sans" panose="00000500000000000000" pitchFamily="2" charset="-18"/>
                <a:ea typeface="Motiva Sans" panose="00000500000000000000" pitchFamily="2" charset="-18"/>
                <a:cs typeface="+mj-cs"/>
              </a:defRPr>
            </a:lvl1pPr>
          </a:lstStyle>
          <a:p>
            <a:r>
              <a:rPr lang="cs-CZ" dirty="0"/>
              <a:t>Vepište poděkování.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25C3BF-FBB3-4244-A48F-90A4CCC0CBF1}"/>
              </a:ext>
            </a:extLst>
          </p:cNvPr>
          <p:cNvSpPr/>
          <p:nvPr userDrawn="1"/>
        </p:nvSpPr>
        <p:spPr>
          <a:xfrm>
            <a:off x="9971774" y="5879807"/>
            <a:ext cx="716626" cy="520994"/>
          </a:xfrm>
          <a:prstGeom prst="rect">
            <a:avLst/>
          </a:prstGeom>
          <a:solidFill>
            <a:srgbClr val="007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395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5E167583-806B-4444-992C-9EFC7D405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2040" y="5126393"/>
            <a:ext cx="9920330" cy="70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a příjmení | e-mail | telefon</a:t>
            </a:r>
          </a:p>
        </p:txBody>
      </p:sp>
    </p:spTree>
    <p:extLst>
      <p:ext uri="{BB962C8B-B14F-4D97-AF65-F5344CB8AC3E}">
        <p14:creationId xmlns:p14="http://schemas.microsoft.com/office/powerpoint/2010/main" val="88204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na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EDF81FEC-3D98-46FC-B99D-9388F0209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na ikonu vložíte obrázek na celou stránku.</a:t>
            </a:r>
          </a:p>
        </p:txBody>
      </p:sp>
    </p:spTree>
    <p:extLst>
      <p:ext uri="{BB962C8B-B14F-4D97-AF65-F5344CB8AC3E}">
        <p14:creationId xmlns:p14="http://schemas.microsoft.com/office/powerpoint/2010/main" val="17803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ABD-5370-B5E5-D3B6-805877D1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BA6C-F3CB-B8C8-2968-C178B9A3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80092-80DC-5145-9D8C-BC290B80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AA22-58B7-31DE-86E3-8188AC75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2FC2-A7CA-F100-7FFB-27C44114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F8C0-C245-BC0B-797D-2B93E990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4E111-CE06-E9E8-55D7-6B48BCDEA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DD25-D022-1D39-CE3E-694EC31C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44D7-EFF3-FE45-3440-B6E61EC6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5F7C-F944-5666-3B05-36BF25B9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3905-650F-BB48-95E4-30440958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DD8EB-FEF1-5288-C15B-86024EB55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0A01-AEEF-4375-A46E-73934E4DB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F6FEA-F8CB-C8EC-DE27-0F63B811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1D7AC-D998-BF4A-F496-0288F323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23276-23FB-C3AF-687A-DF8A01D8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CC32-F8A4-71F8-1220-7B7DB7EB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BDE02-326E-A779-56C0-8F477988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0694A-4A6E-639C-8A45-758DE72BA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0C398-2C3A-2809-12F3-BF3366C94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D3C54-441B-FAC7-F8A1-75CD561B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07B3A-6B13-321D-9B78-A867FC87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3E166-DE07-001C-E411-9055F735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7A3D4-F8CF-E58F-D1E9-31CA1CC4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858D-621C-9671-09C0-EBA0E4AB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FEDEF-72EB-D259-3A7B-9CED70F9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DA568-D0CC-4CB1-DE75-01E0FC23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84454-5118-0548-3FB2-295530D1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E71FE-B3E2-A69B-C953-BC4EA889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212EB-9696-DF89-997E-B66C427B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1743B-1BFA-C9AA-F09F-C076CEA7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47E7-549D-09D3-9728-044D0EF3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412B-994B-8F78-DE83-F7CABCA2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6698A-0C20-61EF-D0CA-6AA412EF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70F3-0986-3E9B-48E8-B2DFD376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F0697-B5D7-5691-06D2-D8D7A28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B1BF1-E226-24A2-5398-EAE665B9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57A7-8B7B-E5BA-910D-2F80B42E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6467D-9E0B-CB9C-4598-F3FA40D8E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A24F6-3CF4-5E2E-344A-3F9D568FD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BC2A-DCF1-704E-0B7B-1820A17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BE74E-B764-D32A-656B-FA9A0AD5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9976D-BE0D-0EC5-80D8-EB4C2854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422F2-3757-5681-AC42-B704DC39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45FF7-F9B1-461B-050B-4105A36F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A225-49FF-27B5-BB9E-43B675C92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368C-7125-49B0-B2D3-D2D267A3B4D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5FEF-BB83-9BB1-8E90-6BD0389D4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8AB6-C2CD-677B-0771-172C89FEE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C876-D60B-41EB-BBBA-F34E8847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0942DE3-8C89-42E4-9CF8-3A8E9ECBA0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6" y="511990"/>
            <a:ext cx="1778400" cy="4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5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2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i.avcr.cz/Dokumenty/Interni_norm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cr.cz/cs/veda-a-vyzkum/podpora-vyzkumu/aktualni-vyzvy-av-c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i.avcr.cz/Informace_pro_pracoviste/Program-ERC-inkubato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avcr.cz/en/ERC-interface/ERC-Incubator-Programme-ERC-i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i.avcr.cz/Dokumenty/Interni_norm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cr.cz/cs/veda-a-vyzkum/podpora-vyzkumu/aktualni-vyzvy-av-c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hyperlink" Target="https://interni.avcr.cz/Informace_pro_pracoviste/Program-ERC-inkubato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avcr.cz/cs/Rozhrani-ERC/Program-ERC-inkubator-ERC-in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halen@kav.cas.cz" TargetMode="External"/><Relationship Id="rId5" Type="http://schemas.openxmlformats.org/officeDocument/2006/relationships/hyperlink" Target="mailto:erc-in@kav.cas.cz" TargetMode="External"/><Relationship Id="rId4" Type="http://schemas.openxmlformats.org/officeDocument/2006/relationships/hyperlink" Target="https://interni.avcr.cz/Dokumenty/Interni_normy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B132E54C-8409-40AB-A762-3B70ED0F5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" y="200"/>
            <a:ext cx="12191293" cy="685760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152B872-36DD-4AF2-96FC-8A82F7C63FDE}"/>
              </a:ext>
            </a:extLst>
          </p:cNvPr>
          <p:cNvSpPr/>
          <p:nvPr/>
        </p:nvSpPr>
        <p:spPr>
          <a:xfrm>
            <a:off x="353" y="2375271"/>
            <a:ext cx="6356889" cy="3538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4">
              <a:defRPr/>
            </a:pPr>
            <a:endParaRPr lang="en-US" noProof="0" dirty="0">
              <a:solidFill>
                <a:prstClr val="white"/>
              </a:solidFill>
              <a:latin typeface="Motiva Sans"/>
            </a:endParaRP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8E01A10A-BC06-4E93-A76C-AA1C49C75767}"/>
              </a:ext>
            </a:extLst>
          </p:cNvPr>
          <p:cNvSpPr txBox="1">
            <a:spLocks/>
          </p:cNvSpPr>
          <p:nvPr/>
        </p:nvSpPr>
        <p:spPr>
          <a:xfrm>
            <a:off x="244518" y="1810052"/>
            <a:ext cx="5607651" cy="2460336"/>
          </a:xfrm>
          <a:prstGeom prst="rect">
            <a:avLst/>
          </a:prstGeom>
        </p:spPr>
        <p:txBody>
          <a:bodyPr vert="horz" lIns="91435" tIns="45717" rIns="0" bIns="4571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94">
              <a:lnSpc>
                <a:spcPct val="100000"/>
              </a:lnSpc>
              <a:defRPr/>
            </a:pPr>
            <a:r>
              <a:rPr lang="en-GB" sz="2800" b="1" noProof="0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ERC-in</a:t>
            </a:r>
            <a:r>
              <a:rPr lang="cs-CZ" sz="2800" b="1" noProof="0" dirty="0" err="1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cubator</a:t>
            </a:r>
            <a:r>
              <a:rPr lang="en-GB" sz="2800" b="1" noProof="0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: </a:t>
            </a:r>
            <a:endParaRPr lang="cs-CZ" sz="2800" b="1" noProof="0" dirty="0">
              <a:solidFill>
                <a:srgbClr val="0072B6"/>
              </a:solidFill>
              <a:latin typeface="Arial" panose="020B0604020202020204" pitchFamily="34" charset="0"/>
              <a:ea typeface="Motiva Sans" panose="00000500000000000000" pitchFamily="2" charset="-18"/>
              <a:cs typeface="Arial" panose="020B0604020202020204" pitchFamily="34" charset="0"/>
            </a:endParaRPr>
          </a:p>
          <a:p>
            <a:pPr defTabSz="914394">
              <a:lnSpc>
                <a:spcPct val="100000"/>
              </a:lnSpc>
              <a:defRPr/>
            </a:pPr>
            <a:r>
              <a:rPr lang="en-GB" sz="2800" b="1" noProof="0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The support for </a:t>
            </a:r>
            <a:r>
              <a:rPr lang="cs-CZ" sz="2800" b="1" noProof="0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CAS </a:t>
            </a:r>
            <a:r>
              <a:rPr lang="en-GB" sz="2800" b="1" noProof="0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applicants, investigators and institutes with ERC projects</a:t>
            </a:r>
            <a:endParaRPr lang="cs-CZ" sz="2800" b="1" dirty="0">
              <a:solidFill>
                <a:srgbClr val="0072B6"/>
              </a:solidFill>
              <a:latin typeface="Arial" panose="020B0604020202020204" pitchFamily="34" charset="0"/>
              <a:ea typeface="Motiva Sans" panose="00000500000000000000" pitchFamily="2" charset="-18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86E9FB-7387-48E4-86A5-B63A6B34A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5"/>
          <a:stretch/>
        </p:blipFill>
        <p:spPr>
          <a:xfrm>
            <a:off x="7420903" y="512933"/>
            <a:ext cx="4770745" cy="5401140"/>
          </a:xfrm>
          <a:prstGeom prst="rect">
            <a:avLst/>
          </a:prstGeom>
        </p:spPr>
      </p:pic>
      <p:pic>
        <p:nvPicPr>
          <p:cNvPr id="3" name="Picture 2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DB5C0B18-F71A-E272-0F0C-D84C19150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514350"/>
            <a:ext cx="2000250" cy="552450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47F1CCB-90E1-6B2C-A5CC-69EE1B041743}"/>
              </a:ext>
            </a:extLst>
          </p:cNvPr>
          <p:cNvSpPr txBox="1">
            <a:spLocks/>
          </p:cNvSpPr>
          <p:nvPr/>
        </p:nvSpPr>
        <p:spPr>
          <a:xfrm>
            <a:off x="0" y="4510516"/>
            <a:ext cx="6174463" cy="1403556"/>
          </a:xfrm>
          <a:prstGeom prst="rect">
            <a:avLst/>
          </a:prstGeom>
        </p:spPr>
        <p:txBody>
          <a:bodyPr vert="horz" lIns="91435" tIns="45717" rIns="0" bIns="45717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94">
              <a:lnSpc>
                <a:spcPct val="140000"/>
              </a:lnSpc>
              <a:spcBef>
                <a:spcPts val="600"/>
              </a:spcBef>
              <a:buNone/>
              <a:defRPr/>
            </a:pPr>
            <a:r>
              <a:rPr lang="en-US" sz="1800" noProof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Workshop: Excellence Support and Careers within the CAS</a:t>
            </a:r>
          </a:p>
          <a:p>
            <a:pPr marL="0" indent="0" algn="r" defTabSz="914394">
              <a:lnSpc>
                <a:spcPct val="140000"/>
              </a:lnSpc>
              <a:buNone/>
              <a:defRPr/>
            </a:pPr>
            <a:r>
              <a:rPr lang="en-US" sz="1800" noProof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Baldrian</a:t>
            </a:r>
          </a:p>
          <a:p>
            <a:pPr marL="0" indent="0" algn="r" defTabSz="914394">
              <a:lnSpc>
                <a:spcPct val="140000"/>
              </a:lnSpc>
              <a:buNone/>
              <a:defRPr/>
            </a:pPr>
            <a:r>
              <a:rPr lang="en-US" sz="1800" noProof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21/01/2026</a:t>
            </a:r>
          </a:p>
        </p:txBody>
      </p:sp>
    </p:spTree>
    <p:extLst>
      <p:ext uri="{BB962C8B-B14F-4D97-AF65-F5344CB8AC3E}">
        <p14:creationId xmlns:p14="http://schemas.microsoft.com/office/powerpoint/2010/main" val="227258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AC2EA-9F32-7A1B-53FE-DEE6A58B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F063A40-3993-7803-E1C0-06C4A93F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10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4B44649-3073-D9FC-C9EC-BEDA8B2A95B7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C31E206-C468-9BA6-807B-65D61E18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8C5AE5-9C55-DE4F-0F27-80642C07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914394">
              <a:lnSpc>
                <a:spcPct val="100000"/>
              </a:lnSpc>
              <a:buNone/>
              <a:defRPr/>
            </a:pPr>
            <a:endParaRPr lang="cs-CZ" b="1" dirty="0">
              <a:solidFill>
                <a:srgbClr val="0072B6"/>
              </a:solidFill>
              <a:latin typeface="Arial" panose="020B0604020202020204" pitchFamily="34" charset="0"/>
              <a:ea typeface="Motiva Sans" panose="00000500000000000000" pitchFamily="2" charset="-18"/>
              <a:cs typeface="Arial" panose="020B0604020202020204" pitchFamily="34" charset="0"/>
            </a:endParaRPr>
          </a:p>
          <a:p>
            <a:pPr marL="0" indent="0" algn="ctr" defTabSz="914394">
              <a:lnSpc>
                <a:spcPct val="100000"/>
              </a:lnSpc>
              <a:buNone/>
              <a:defRPr/>
            </a:pPr>
            <a:r>
              <a:rPr lang="en-US" sz="4800" b="1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ERC incubator: </a:t>
            </a:r>
          </a:p>
          <a:p>
            <a:pPr marL="0" indent="0" algn="ctr" defTabSz="914394">
              <a:lnSpc>
                <a:spcPct val="100000"/>
              </a:lnSpc>
              <a:buNone/>
              <a:defRPr/>
            </a:pPr>
            <a:r>
              <a:rPr lang="en-US" sz="4800" b="1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How to apply</a:t>
            </a:r>
            <a:r>
              <a:rPr lang="cs-CZ" sz="4800" b="1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 </a:t>
            </a:r>
            <a:r>
              <a:rPr lang="cs-CZ" sz="4800" b="1" dirty="0" err="1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for</a:t>
            </a:r>
            <a:r>
              <a:rPr lang="cs-CZ" sz="4800" b="1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 support</a:t>
            </a:r>
            <a:r>
              <a:rPr lang="en-US" sz="4800" b="1" dirty="0">
                <a:solidFill>
                  <a:srgbClr val="0072B6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68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B34DB-82CC-1169-0620-6522DDAA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29DA04-B329-5A39-158A-27494C1B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144"/>
            <a:ext cx="10515600" cy="69654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 dirty="0"/>
              <a:t>Who can apply?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FC580D-E4DB-90BE-B751-3BD2BE94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08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Researchers who plan to submit an individual ERC proposal hosted by one of the CAS institutes are eligible for the ERC-in support through the respective institute</a:t>
            </a:r>
            <a:endParaRPr lang="cs-CZ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researcher must be an employee of one of the CAS institutes</a:t>
            </a:r>
            <a:r>
              <a:rPr lang="cs-CZ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least </a:t>
            </a:r>
            <a:r>
              <a:rPr lang="cs-CZ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cs-CZ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s-CZ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Researchers considering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StG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AdG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Technically</a:t>
            </a:r>
            <a:r>
              <a:rPr lang="cs-CZ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institute </a:t>
            </a:r>
            <a:r>
              <a:rPr lang="cs-CZ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endParaRPr lang="en-US" sz="2400" noProof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BB260A84-1A13-2499-FEEF-71057769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11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4E12C97-15EB-CCA4-2719-4106DC2806BD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09C6594-1326-4EEE-A0A8-1534BD27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0CE08-0B9E-98A7-78C2-DB8588DBB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34B1AC-CBC0-0B85-DB03-934EB570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 dirty="0"/>
              <a:t>Application for enrolment in the ERC-in  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6DA5D5-719F-7CEE-3642-1C24F008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03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Application form</a:t>
            </a:r>
            <a:endParaRPr lang="en-US" sz="2000" b="1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Basic information about the applicant and research project (description of the ERC project proposal and of its</a:t>
            </a: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 groundbreaking nature</a:t>
            </a: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information on current projects the applicant is carrying out during the preparation of the ERC project as the PI)</a:t>
            </a:r>
            <a:endParaRPr lang="en-US" sz="2000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CV template</a:t>
            </a:r>
            <a:endParaRPr lang="en-US" sz="2000" b="1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The template is based on the original ERC CV template</a:t>
            </a:r>
            <a:endParaRPr lang="en-US" sz="2000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Declaration form</a:t>
            </a:r>
            <a:endParaRPr lang="en-US" sz="2000" b="1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The host institute declares endorsement of the candidate and their proposal, commitment to mentor agreement and sharing final proposal and results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ERC-in</a:t>
            </a:r>
            <a:endParaRPr lang="cs-CZ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host institute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CAS data box (ID: fr6adt5)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enrolment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ERC-in</a:t>
            </a:r>
            <a:endParaRPr lang="en-US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lnSpc>
                <a:spcPct val="140000"/>
              </a:lnSpc>
            </a:pPr>
            <a:endParaRPr lang="en-US" sz="600" dirty="0">
              <a:ea typeface="Calibri"/>
              <a:cs typeface="Calibri"/>
            </a:endParaRP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A20C0630-AC0C-8358-9A41-362CAFE5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12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49EBFBA-269E-98B3-F2C4-E8EF3B655548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46151B-ADC8-FC9E-84B3-E3A73E36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2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6526C-86D6-531C-256B-50BBDC30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460965-ADC5-D77C-4754-78C4C5E5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 dirty="0"/>
              <a:t>Application for</a:t>
            </a:r>
            <a:r>
              <a:rPr lang="cs-CZ" sz="3200" noProof="0" dirty="0"/>
              <a:t>m / Curriculum Vitae</a:t>
            </a:r>
            <a:r>
              <a:rPr lang="en-US" sz="3200" noProof="0" dirty="0"/>
              <a:t>  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A85779A-E6F3-07F9-30DB-8C13A9D3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72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Description of the ERC project 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that the candidate plans to submit</a:t>
            </a:r>
          </a:p>
          <a:p>
            <a:pPr>
              <a:lnSpc>
                <a:spcPct val="140000"/>
              </a:lnSpc>
            </a:pPr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Groundbreaking nature 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of the planned research  (please describe which groundbreaking results will be achieved if the proposal is successful)</a:t>
            </a:r>
            <a:endParaRPr lang="en-US" sz="2200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your past contribution to your field of research 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and your most significant research achievements</a:t>
            </a:r>
          </a:p>
          <a:p>
            <a:pPr>
              <a:lnSpc>
                <a:spcPct val="140000"/>
              </a:lnSpc>
            </a:pPr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Five best scientific results 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(with the declaration of your contribution)</a:t>
            </a:r>
            <a:endParaRPr lang="en-US" sz="2200" noProof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three best grants 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that you received as a principal investigator</a:t>
            </a:r>
          </a:p>
          <a:p>
            <a:pPr>
              <a:lnSpc>
                <a:spcPct val="140000"/>
              </a:lnSpc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Have you applied for ERC funding before? If yes, when and what was the result?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200" b="1" noProof="0" dirty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ERC-in Council uses this information to select candidates for ERC-in support</a:t>
            </a:r>
          </a:p>
          <a:p>
            <a:pPr marL="0" indent="0">
              <a:lnSpc>
                <a:spcPct val="140000"/>
              </a:lnSpc>
              <a:buNone/>
            </a:pPr>
            <a:endParaRPr lang="en-GB" sz="330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C15BE10-2B9B-D257-A677-D69611D4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13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E460788-31CE-7C86-01DA-3950DD034977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80F46D7-18B9-B95C-CBFF-18CC4B99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6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57404-E6D2-E67C-9B17-EC1954A09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198089-06DD-20A2-EDE4-B66D1CCC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3200" noProof="0"/>
              <a:t>ERC-in</a:t>
            </a:r>
            <a:r>
              <a:rPr lang="en-US" sz="3200" noProof="0"/>
              <a:t> eligible costs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7D5C0BA-032F-B9CE-8014-43038166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238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noProof="0"/>
              <a:t>Program is run in accordance with </a:t>
            </a:r>
            <a:r>
              <a:rPr lang="en-US" sz="2400" b="1" noProof="0">
                <a:hlinkClick r:id="rId3"/>
              </a:rPr>
              <a:t>Guideline of the Academy Council of the Czech Academy of Sciences No. 1 dated 13 January 2026 on ERC Incubator</a:t>
            </a:r>
            <a:endParaRPr lang="cs-CZ" sz="2400" b="1" noProof="0"/>
          </a:p>
          <a:p>
            <a:r>
              <a:rPr lang="en-US" b="1" noProof="0"/>
              <a:t>Eligible costs</a:t>
            </a:r>
          </a:p>
          <a:p>
            <a:pPr lvl="1"/>
            <a:r>
              <a:rPr lang="en-US" b="1" noProof="0"/>
              <a:t>Preparation of the 1st round proposal – up to 60 000 CZK </a:t>
            </a:r>
          </a:p>
          <a:p>
            <a:pPr lvl="1"/>
            <a:r>
              <a:rPr lang="en-US" b="1" noProof="0"/>
              <a:t>Preparation for the 2nd round interview – up to 60 000 CZK </a:t>
            </a:r>
          </a:p>
          <a:p>
            <a:pPr lvl="1"/>
            <a:r>
              <a:rPr lang="en-US" noProof="0"/>
              <a:t>Mentor‘s personnel costs, costs of soft skills training, </a:t>
            </a:r>
            <a:r>
              <a:rPr lang="cs-CZ" noProof="0"/>
              <a:t>fees for scientific consultants, </a:t>
            </a:r>
            <a:r>
              <a:rPr lang="en-US" noProof="0"/>
              <a:t>material costs directly related to the preparation of the ERC project proposal</a:t>
            </a:r>
          </a:p>
          <a:p>
            <a:r>
              <a:rPr lang="en-US" noProof="0"/>
              <a:t>Non-eligible costs</a:t>
            </a:r>
          </a:p>
          <a:p>
            <a:pPr lvl="1"/>
            <a:r>
              <a:rPr lang="en-US" noProof="0"/>
              <a:t>investment costs</a:t>
            </a:r>
          </a:p>
          <a:p>
            <a:pPr lvl="1"/>
            <a:r>
              <a:rPr lang="en-US" noProof="0"/>
              <a:t>overhead costs</a:t>
            </a:r>
          </a:p>
          <a:p>
            <a:pPr lvl="1"/>
            <a:r>
              <a:rPr lang="en-US" noProof="0"/>
              <a:t>costs of </a:t>
            </a:r>
            <a:r>
              <a:rPr lang="cs-CZ" noProof="0"/>
              <a:t>usual </a:t>
            </a:r>
            <a:r>
              <a:rPr lang="en-US" noProof="0"/>
              <a:t>research or administrative activities that are not </a:t>
            </a:r>
            <a:r>
              <a:rPr lang="cs-CZ" noProof="0"/>
              <a:t>oriented towards</a:t>
            </a:r>
            <a:r>
              <a:rPr lang="en-US" noProof="0"/>
              <a:t> ERC-in </a:t>
            </a:r>
            <a:r>
              <a:rPr lang="cs-CZ" noProof="0"/>
              <a:t>activities</a:t>
            </a:r>
            <a:endParaRPr lang="en-US" noProof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F2B5F80-E6BE-3683-EEF1-8E1280E9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14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54406A2-C4E1-DBE0-2897-F6DF46FF8ADA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DEF2AB-9090-64CF-B2B6-21327483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F4E23-CDEA-CFCD-87F7-82640FAF0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345786-2F5A-6997-F1EB-CF5663E3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Application for enrolment in the ERC-in</a:t>
            </a:r>
            <a:r>
              <a:rPr lang="cs-CZ" sz="3200" dirty="0"/>
              <a:t> - </a:t>
            </a:r>
            <a:r>
              <a:rPr lang="cs-CZ" sz="3200" dirty="0" err="1"/>
              <a:t>Deadlines</a:t>
            </a:r>
            <a:r>
              <a:rPr lang="en-US" sz="3200" dirty="0"/>
              <a:t> </a:t>
            </a:r>
            <a:endParaRPr lang="en-US" sz="3200" noProof="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3ED8080-0DD1-8F4B-9F19-16CF9473F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46933"/>
              </p:ext>
            </p:extLst>
          </p:nvPr>
        </p:nvGraphicFramePr>
        <p:xfrm>
          <a:off x="1167062" y="1690688"/>
          <a:ext cx="9589169" cy="4184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022">
                  <a:extLst>
                    <a:ext uri="{9D8B030D-6E8A-4147-A177-3AD203B41FA5}">
                      <a16:colId xmlns:a16="http://schemas.microsoft.com/office/drawing/2014/main" val="2936026743"/>
                    </a:ext>
                  </a:extLst>
                </a:gridCol>
                <a:gridCol w="2446793">
                  <a:extLst>
                    <a:ext uri="{9D8B030D-6E8A-4147-A177-3AD203B41FA5}">
                      <a16:colId xmlns:a16="http://schemas.microsoft.com/office/drawing/2014/main" val="2213486262"/>
                    </a:ext>
                  </a:extLst>
                </a:gridCol>
                <a:gridCol w="2614677">
                  <a:extLst>
                    <a:ext uri="{9D8B030D-6E8A-4147-A177-3AD203B41FA5}">
                      <a16:colId xmlns:a16="http://schemas.microsoft.com/office/drawing/2014/main" val="4030989748"/>
                    </a:ext>
                  </a:extLst>
                </a:gridCol>
                <a:gridCol w="2614677">
                  <a:extLst>
                    <a:ext uri="{9D8B030D-6E8A-4147-A177-3AD203B41FA5}">
                      <a16:colId xmlns:a16="http://schemas.microsoft.com/office/drawing/2014/main" val="2453660543"/>
                    </a:ext>
                  </a:extLst>
                </a:gridCol>
              </a:tblGrid>
              <a:tr h="114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</a:rPr>
                        <a:t>ERC Call</a:t>
                      </a:r>
                      <a:endParaRPr lang="cs-CZ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</a:rPr>
                        <a:t>ERC Call deadline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</a:rPr>
                        <a:t>Deadline for application for ERC-in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0677440"/>
                  </a:ext>
                </a:extLst>
              </a:tr>
              <a:tr h="48066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000" kern="100" dirty="0" err="1">
                          <a:effectLst/>
                        </a:rPr>
                        <a:t>Proposal</a:t>
                      </a:r>
                      <a:r>
                        <a:rPr lang="cs-CZ" sz="2000" kern="100" dirty="0">
                          <a:effectLst/>
                        </a:rPr>
                        <a:t> </a:t>
                      </a:r>
                      <a:r>
                        <a:rPr lang="cs-CZ" sz="2000" kern="100" dirty="0" err="1">
                          <a:effectLst/>
                        </a:rPr>
                        <a:t>preparation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ERC-AdG-2026 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August 2026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solidFill>
                            <a:srgbClr val="FF0000"/>
                          </a:solidFill>
                          <a:effectLst/>
                        </a:rPr>
                        <a:t>ASAP</a:t>
                      </a:r>
                      <a:endParaRPr lang="cs-CZ" sz="2000" b="1" kern="100">
                        <a:solidFill>
                          <a:srgbClr val="FF000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491290"/>
                  </a:ext>
                </a:extLst>
              </a:tr>
              <a:tr h="480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ERC-StG-2027 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October 2026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1 March 2026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622529"/>
                  </a:ext>
                </a:extLst>
              </a:tr>
              <a:tr h="480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ERC-CoG-2027 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February 2027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1 May 2026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077583"/>
                  </a:ext>
                </a:extLst>
              </a:tr>
              <a:tr h="48066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</a:rPr>
                        <a:t>Preparation for the Interview (2</a:t>
                      </a:r>
                      <a:r>
                        <a:rPr lang="en-GB" sz="2000" kern="100" baseline="30000">
                          <a:effectLst/>
                        </a:rPr>
                        <a:t>nd</a:t>
                      </a:r>
                      <a:r>
                        <a:rPr lang="en-GB" sz="2000" kern="100">
                          <a:effectLst/>
                        </a:rPr>
                        <a:t> round)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ERC-AdG-2025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August 2025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solidFill>
                            <a:srgbClr val="FF0000"/>
                          </a:solidFill>
                          <a:effectLst/>
                        </a:rPr>
                        <a:t>ASAP</a:t>
                      </a:r>
                      <a:endParaRPr lang="cs-CZ" sz="2000" b="1" kern="100">
                        <a:solidFill>
                          <a:srgbClr val="FF000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816131"/>
                  </a:ext>
                </a:extLst>
              </a:tr>
              <a:tr h="480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ERC-StG-2026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October 2025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TBC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969463"/>
                  </a:ext>
                </a:extLst>
              </a:tr>
              <a:tr h="6363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 dirty="0">
                          <a:effectLst/>
                        </a:rPr>
                        <a:t>ERC-CoG-202</a:t>
                      </a:r>
                      <a:r>
                        <a:rPr lang="cs-CZ" sz="2000" b="1" kern="100" dirty="0">
                          <a:effectLst/>
                        </a:rPr>
                        <a:t>6</a:t>
                      </a:r>
                      <a:endParaRPr lang="cs-CZ" sz="2000" b="1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</a:rPr>
                        <a:t>January 2026</a:t>
                      </a:r>
                      <a:endParaRPr lang="cs-CZ" sz="2000" b="1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 dirty="0">
                          <a:effectLst/>
                        </a:rPr>
                        <a:t>TBC</a:t>
                      </a:r>
                      <a:endParaRPr lang="cs-CZ" sz="2000" b="1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570283"/>
                  </a:ext>
                </a:extLst>
              </a:tr>
            </a:tbl>
          </a:graphicData>
        </a:graphic>
      </p:graphicFrame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245BBD9B-6CB4-98C3-9890-6B2BFD84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15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D479E88-8996-4A9A-A757-32FC15E15C27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9F9202A-068E-64A7-D2AB-29D48071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0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F0C8-6140-5781-F893-0BFD0BD6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A8C133-B5B7-8871-63AE-FC203A79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996068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>
                <a:latin typeface="Arial"/>
                <a:cs typeface="Arial"/>
              </a:rPr>
              <a:t>Grant processing by the institute </a:t>
            </a:r>
            <a:r>
              <a:rPr lang="cs-CZ" sz="3200">
                <a:latin typeface="Arial"/>
                <a:cs typeface="Arial"/>
              </a:rPr>
              <a:t>– request for grant</a:t>
            </a:r>
            <a:endParaRPr lang="en-US" sz="3200" noProof="0">
              <a:latin typeface="Arial"/>
              <a:cs typeface="Arial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3FFB4CC-07F5-0CEC-E3E1-A4138AD7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814"/>
            <a:ext cx="10515600" cy="42560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Institute is requested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submit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grant application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via KIS ECO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en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rolment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 the ERC-in is approved </a:t>
            </a:r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Call No. (</a:t>
            </a:r>
            <a:r>
              <a:rPr lang="en-US" b="1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výzva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b="1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ev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 č.) 05/2026 Podpora </a:t>
            </a:r>
            <a:r>
              <a:rPr lang="en-US" b="1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činnosti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b="1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pracovišť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(PČP)</a:t>
            </a:r>
            <a:endParaRPr lang="cs-CZ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Dates for submission in 2026:</a:t>
            </a:r>
          </a:p>
          <a:p>
            <a:pPr lvl="1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10th February</a:t>
            </a:r>
          </a:p>
          <a:p>
            <a:pPr lvl="1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14th April</a:t>
            </a:r>
          </a:p>
          <a:p>
            <a:pPr lvl="1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10th June</a:t>
            </a:r>
          </a:p>
          <a:p>
            <a:pPr lvl="1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12th October 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F56ADA4-A820-485F-6E30-0E02B630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16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87DC177-3FF0-7553-5242-D17E8A3F58AA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B18E2A7-99A2-87BC-A355-FB759459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5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5CB7-A186-C6DC-7AF5-7D549A55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A3E7FD-A916-3A25-49B4-71013B55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/>
              <a:t>Grant processing by the institute – request for grant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5AABD7B-006C-10FA-1254-01F84DB0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337"/>
            <a:ext cx="10515600" cy="4143626"/>
          </a:xfrm>
        </p:spPr>
        <p:txBody>
          <a:bodyPr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Institutes 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submit a report for the previous period by February 8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report contains: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Report of realized activities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Brief plan of activities for the next calendar year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Planned budget for the next calendar year </a:t>
            </a:r>
          </a:p>
          <a:p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9DCF327-F1E8-F67F-AE36-8921307C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17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A22BD64-09A0-CD5E-1B1F-97BC6400C982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3BCE6B2-47FD-E4F5-911F-F5AFE962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1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3499-8ED3-35D9-5737-C0B027AF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94A8A7-2C7C-9D1E-6C3C-854B30A8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 dirty="0"/>
              <a:t>Where to find information? – Application form + Guideline 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D70CF45-D44E-7E4B-8F10-1AEB1940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246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CAS Internal portal: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https://interni.avcr.cz/Informace_pro_pracoviste/Program-ERC-inkubator/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2FAD3F0-4752-C904-D789-5736641A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18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6D210ED-8E39-803A-D5CA-61FE69B776EA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Písmo, Webová stránka, software&#10;&#10;Obsah generovaný pomocí AI může být nesprávný.">
            <a:extLst>
              <a:ext uri="{FF2B5EF4-FFF2-40B4-BE49-F238E27FC236}">
                <a16:creationId xmlns:a16="http://schemas.microsoft.com/office/drawing/2014/main" id="{8111AF83-B0B1-965D-543B-4E5CD19CB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23" y="2992619"/>
            <a:ext cx="8051800" cy="2285132"/>
          </a:xfrm>
          <a:prstGeom prst="rect">
            <a:avLst/>
          </a:prstGeom>
        </p:spPr>
      </p:pic>
      <p:pic>
        <p:nvPicPr>
          <p:cNvPr id="9" name="Obrázek 8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35CD4E56-F6AC-5024-1328-B63856D6A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04" y="4293873"/>
            <a:ext cx="1952921" cy="207233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1E7B1D0-439C-09D3-5369-DCCCAB41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EA3A478B-F503-4A62-42DB-466160B79A45}"/>
              </a:ext>
            </a:extLst>
          </p:cNvPr>
          <p:cNvSpPr/>
          <p:nvPr/>
        </p:nvSpPr>
        <p:spPr>
          <a:xfrm>
            <a:off x="1076446" y="4826070"/>
            <a:ext cx="1157468" cy="990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17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B1D6-4FF8-280A-F070-7E6BAC480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A2F8B6-6E1F-D6D0-EFB3-F66D3B8B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/>
              <a:t>Where to find information? – Application form + Guideline 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BD0438-B217-DBB0-1592-233D88CF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5012"/>
            <a:ext cx="10591800" cy="4351338"/>
          </a:xfrm>
        </p:spPr>
        <p:txBody>
          <a:bodyPr>
            <a:normAutofit/>
          </a:bodyPr>
          <a:lstStyle/>
          <a:p>
            <a:r>
              <a:rPr lang="cs-CZ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r on the CAS website:</a:t>
            </a:r>
            <a:r>
              <a:rPr lang="cs-CZ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Public (Věda a výzkum),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International Cooperation, European Research Area – ERC </a:t>
            </a:r>
          </a:p>
          <a:p>
            <a:pPr marL="0" indent="0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https://era.avcr.cz/en/ERC-interface/ERC-Incubator-Programme-ERC-in/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071BE86A-B0FE-785F-3892-4930A031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19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F2114BD-4A07-8AF4-5A16-357FBF37C8F8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Obsah obrázku text, Lidská tvář, snímek obrazovky&#10;&#10;Obsah generovaný pomocí AI může být nesprávný.">
            <a:extLst>
              <a:ext uri="{FF2B5EF4-FFF2-40B4-BE49-F238E27FC236}">
                <a16:creationId xmlns:a16="http://schemas.microsoft.com/office/drawing/2014/main" id="{05D09BDD-8C29-58BB-414D-312E806167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632" b="13084"/>
          <a:stretch>
            <a:fillRect/>
          </a:stretch>
        </p:blipFill>
        <p:spPr>
          <a:xfrm>
            <a:off x="838200" y="3847517"/>
            <a:ext cx="10295512" cy="2275205"/>
          </a:xfrm>
          <a:prstGeom prst="rect">
            <a:avLst/>
          </a:prstGeom>
        </p:spPr>
      </p:pic>
      <p:pic>
        <p:nvPicPr>
          <p:cNvPr id="14" name="Obrázek 13" descr="Obsah obrázku text, snímek obrazovky, Multimediální software&#10;&#10;Obsah generovaný pomocí AI může být nesprávný.">
            <a:extLst>
              <a:ext uri="{FF2B5EF4-FFF2-40B4-BE49-F238E27FC236}">
                <a16:creationId xmlns:a16="http://schemas.microsoft.com/office/drawing/2014/main" id="{422006F2-FC04-1D9D-B246-2C5F205E2A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7275"/>
          <a:stretch>
            <a:fillRect/>
          </a:stretch>
        </p:blipFill>
        <p:spPr>
          <a:xfrm>
            <a:off x="838200" y="3421063"/>
            <a:ext cx="10295512" cy="42645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B414EEA-9113-2D55-01EB-1C08A283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5B218A65-7BF5-6944-E4FA-D54FC646FE8E}"/>
              </a:ext>
            </a:extLst>
          </p:cNvPr>
          <p:cNvSpPr/>
          <p:nvPr/>
        </p:nvSpPr>
        <p:spPr>
          <a:xfrm>
            <a:off x="4849792" y="3258400"/>
            <a:ext cx="937550" cy="863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99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B34DB-82CC-1169-0620-6522DDAA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29DA04-B329-5A39-158A-27494C1B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0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The path of the Czech Academy of Sciences towards excellence through success in ERC</a:t>
            </a:r>
            <a:endParaRPr lang="cs-CZ" sz="320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BB260A84-1A13-2499-FEEF-71057769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2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4E12C97-15EB-CCA4-2719-4106DC2806BD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D16E3D-6C7C-F769-2EB8-A0E16AFCDE3E}"/>
              </a:ext>
            </a:extLst>
          </p:cNvPr>
          <p:cNvSpPr txBox="1"/>
          <p:nvPr/>
        </p:nvSpPr>
        <p:spPr>
          <a:xfrm>
            <a:off x="512614" y="2256308"/>
            <a:ext cx="10316967" cy="40013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The Czech Academy of Sciences strives to increase research excellence across its institutes</a:t>
            </a: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the ERC grants are both a sign of an excellence in finding a competitive research topic and the opportunity to perform excellent research and recruit excellent scientists across all fields of science</a:t>
            </a: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support of motivation for applications to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 the ERC, and the support to ERC grant holders may thus over time contribute to the CAS path to increased excellence</a:t>
            </a: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increase the ERC support at the level of the Czech Academy of Sciences, the Academic Council agreed to create the ERC Incubator (ERC-in) on January 13, 2026 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new Guideline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Importantly, ERC support also means the support of research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carreers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of individual researchers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640D7-B0F8-F952-D859-18A86C5C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D6856-EEE7-6270-D0C2-D91EA6393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C1E4F3-34AF-EB2E-7C2C-2E70E2DC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noProof="0" dirty="0"/>
              <a:t>Where to find information? – Grant application 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F093BE1-B9D5-C48D-6952-EABEAF08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9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CAS website for the call (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výzva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) 05/2026 Podpora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činnosti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Pracovišť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Aktuální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výzvy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AV ČR - Akademie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věd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České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republiky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CAS Economic Portal for dates and more details 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https://interni.avcr.cz/Informace_pro_pracoviste/Program-ERC-inkubator/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noProof="0" dirty="0"/>
              <a:t> 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EDE2CFF-C53C-7DE5-68C0-E698DC63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20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B4E47D7-0C5F-6DB1-F417-8D9B3D3DAAA4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, Písmo, software, snímek obrazovky&#10;&#10;Obsah generovaný pomocí AI může být nesprávný.">
            <a:extLst>
              <a:ext uri="{FF2B5EF4-FFF2-40B4-BE49-F238E27FC236}">
                <a16:creationId xmlns:a16="http://schemas.microsoft.com/office/drawing/2014/main" id="{25A29EB6-D2C6-8D47-0731-8E8CBEEBB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97633"/>
            <a:ext cx="8898015" cy="274127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DEB593C-2D0F-EA83-0589-7B64498E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5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F26A-81A3-5ED0-5195-34737FD7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2E9529-2851-C9B2-0B06-03E21E87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504"/>
            <a:ext cx="10515600" cy="708184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3200" noProof="0" dirty="0" err="1"/>
              <a:t>Information</a:t>
            </a:r>
            <a:r>
              <a:rPr lang="cs-CZ" sz="3200" dirty="0"/>
              <a:t> &amp; </a:t>
            </a:r>
            <a:r>
              <a:rPr lang="en-US" sz="3200" noProof="0" dirty="0"/>
              <a:t>Contacts  </a:t>
            </a:r>
            <a:br>
              <a:rPr lang="en-US" sz="3200" noProof="0" dirty="0"/>
            </a:br>
            <a:endParaRPr lang="en-US" sz="3200" noProof="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1253CD-FB0B-E65D-85B9-10BB1DD5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39158"/>
            <a:ext cx="10591800" cy="41157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20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ERC-in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https://era.avcr.cz/cs/Rozhrani-ERC/Program-ERC-inkubator-ERC-in/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200"/>
              </a:spcBef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ERC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incubator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 fontAlgn="base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/>
              </a:rPr>
              <a:t>https://interni.avcr.cz/Dokumenty/Interni_normy/</a:t>
            </a:r>
            <a:r>
              <a:rPr lang="cs-CZ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eneral</a:t>
            </a: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 e-mail address: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erc-in@kav.cas.cz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Jana Whalen, T: 221 403 354,  </a:t>
            </a:r>
            <a:r>
              <a:rPr lang="en-GB" sz="2000" b="1" dirty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whalen@kav.cas.cz</a:t>
            </a:r>
            <a:r>
              <a:rPr lang="cs-CZ" sz="2000" b="1" dirty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dirty="0">
              <a:solidFill>
                <a:schemeClr val="bg1"/>
              </a:solidFill>
              <a:highlight>
                <a:srgbClr val="00FF00"/>
              </a:highlight>
              <a:latin typeface="Arial" panose="020B0604020202020204" pitchFamily="34" charset="0"/>
              <a:ea typeface="Motiva Sans" panose="00000500000000000000" pitchFamily="2" charset="-18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7466E0-9D97-F79D-B469-A9CA28EF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21</a:t>
            </a:fld>
            <a:endParaRPr lang="en-US" noProof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D9FD7D2-D1C9-83D3-9288-228878B8B5A5}"/>
              </a:ext>
            </a:extLst>
          </p:cNvPr>
          <p:cNvCxnSpPr>
            <a:cxnSpLocks/>
          </p:cNvCxnSpPr>
          <p:nvPr/>
        </p:nvCxnSpPr>
        <p:spPr>
          <a:xfrm>
            <a:off x="470370" y="803116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47F084E-D111-D659-9B6C-D3069C26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3" y="141648"/>
            <a:ext cx="14457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0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9DB2-866D-B50D-1E18-248732DB1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1943B59-5D45-795E-1957-573F4AB386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" y="200"/>
            <a:ext cx="12191293" cy="6857602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32CED0F2-23A4-EDE7-2483-681E5C99FA2F}"/>
              </a:ext>
            </a:extLst>
          </p:cNvPr>
          <p:cNvSpPr txBox="1">
            <a:spLocks/>
          </p:cNvSpPr>
          <p:nvPr/>
        </p:nvSpPr>
        <p:spPr>
          <a:xfrm>
            <a:off x="616774" y="3279541"/>
            <a:ext cx="6188710" cy="2460336"/>
          </a:xfrm>
          <a:prstGeom prst="rect">
            <a:avLst/>
          </a:prstGeom>
        </p:spPr>
        <p:txBody>
          <a:bodyPr vert="horz" lIns="91435" tIns="45717" rIns="0" bIns="4571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94">
              <a:lnSpc>
                <a:spcPct val="200000"/>
              </a:lnSpc>
              <a:defRPr/>
            </a:pPr>
            <a:r>
              <a:rPr lang="en-US" sz="2800" b="1" noProof="0">
                <a:solidFill>
                  <a:schemeClr val="bg1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Thank you for your attention!</a:t>
            </a:r>
          </a:p>
          <a:p>
            <a:pPr defTabSz="914394">
              <a:lnSpc>
                <a:spcPct val="200000"/>
              </a:lnSpc>
              <a:defRPr/>
            </a:pPr>
            <a:r>
              <a:rPr lang="en-US" sz="1800" noProof="0">
                <a:solidFill>
                  <a:schemeClr val="bg1"/>
                </a:solidFill>
                <a:latin typeface="Arial" panose="020B0604020202020204" pitchFamily="34" charset="0"/>
                <a:ea typeface="Motiva Sans" panose="00000500000000000000" pitchFamily="2" charset="-18"/>
                <a:cs typeface="Arial" panose="020B0604020202020204" pitchFamily="34" charset="0"/>
              </a:rPr>
              <a:t>Petr Baldrian | baldrian@kav.cas.cz  | +420 723 770 570</a:t>
            </a:r>
          </a:p>
          <a:p>
            <a:pPr defTabSz="914394">
              <a:lnSpc>
                <a:spcPct val="100000"/>
              </a:lnSpc>
              <a:defRPr/>
            </a:pPr>
            <a:endParaRPr lang="en-US" sz="2800" b="1" noProof="0">
              <a:solidFill>
                <a:schemeClr val="bg1"/>
              </a:solidFill>
              <a:latin typeface="Arial" panose="020B0604020202020204" pitchFamily="34" charset="0"/>
              <a:ea typeface="Motiva Sans" panose="00000500000000000000" pitchFamily="2" charset="-18"/>
              <a:cs typeface="Arial" panose="020B0604020202020204" pitchFamily="34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E1358A6-CF1D-504F-C41D-3F8D7B1386B7}"/>
              </a:ext>
            </a:extLst>
          </p:cNvPr>
          <p:cNvSpPr txBox="1">
            <a:spLocks/>
          </p:cNvSpPr>
          <p:nvPr/>
        </p:nvSpPr>
        <p:spPr>
          <a:xfrm>
            <a:off x="924858" y="4509709"/>
            <a:ext cx="4702378" cy="1133727"/>
          </a:xfrm>
          <a:prstGeom prst="rect">
            <a:avLst/>
          </a:prstGeom>
        </p:spPr>
        <p:txBody>
          <a:bodyPr vert="horz" lIns="91435" tIns="45717" rIns="0" bIns="4571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94">
              <a:buNone/>
              <a:defRPr/>
            </a:pPr>
            <a:endParaRPr lang="en-US" sz="1800" noProof="0">
              <a:solidFill>
                <a:srgbClr val="0072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51ABE0CF-C246-F6C5-9C7C-13A054A7A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4" y="394995"/>
            <a:ext cx="2004628" cy="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4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71CBC-A4BF-2FFB-ACD6-3E391345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AB6A6A-0BBE-83D5-2D23-85341D0E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198" noProof="0" dirty="0"/>
              <a:t>ERC</a:t>
            </a:r>
            <a:r>
              <a:rPr lang="cs-CZ" sz="3198" noProof="0" dirty="0"/>
              <a:t>-</a:t>
            </a:r>
            <a:r>
              <a:rPr lang="en-US" sz="3198" noProof="0" dirty="0"/>
              <a:t>in </a:t>
            </a:r>
            <a:r>
              <a:rPr lang="cs-CZ" sz="3198" noProof="0" dirty="0" err="1"/>
              <a:t>mission</a:t>
            </a:r>
            <a:endParaRPr lang="en-US" sz="3195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B9117E36-A512-2B64-C234-C969D1A1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3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8C7A517-518F-F21F-81DE-9D914ED84996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1E985361-A042-B525-9282-52DE1810BBD3}"/>
              </a:ext>
            </a:extLst>
          </p:cNvPr>
          <p:cNvSpPr txBox="1"/>
          <p:nvPr/>
        </p:nvSpPr>
        <p:spPr>
          <a:xfrm>
            <a:off x="413561" y="1813921"/>
            <a:ext cx="9920261" cy="3336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6385" lvl="1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to increase the number and quality of project proposals submitted from CAS institutes as host institutions to the ERC grant schemes and / or other prestigious grant schemes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to increase the likelihood of success in ERC calls for applicants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to support CAS institutes hosting ERC grants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to help to acquire and retain ERC grantees at the CAS as key researchers performing  excellent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88F26-FD11-CCCF-E99E-13F97DB8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849CD-E382-3171-A032-7E8EAA85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3415C5-C20B-6927-28F0-D2A7FEB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198" noProof="0" dirty="0"/>
              <a:t>ERC</a:t>
            </a:r>
            <a:r>
              <a:rPr lang="cs-CZ" sz="3198" noProof="0" dirty="0"/>
              <a:t>-</a:t>
            </a:r>
            <a:r>
              <a:rPr lang="en-US" sz="3198" noProof="0" dirty="0"/>
              <a:t>in activities</a:t>
            </a:r>
            <a:endParaRPr lang="en-US" sz="3195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23B790C-098A-636E-A37E-5EDDF49B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4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1E73E15-E052-E974-A27B-4E6A9FAD5422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D9577ED9-6DDA-7A1A-ABCF-C9625DFE47AC}"/>
              </a:ext>
            </a:extLst>
          </p:cNvPr>
          <p:cNvSpPr txBox="1"/>
          <p:nvPr/>
        </p:nvSpPr>
        <p:spPr>
          <a:xfrm>
            <a:off x="413561" y="1813921"/>
            <a:ext cx="9920261" cy="3336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6385" lvl="1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b="1" noProof="0" dirty="0">
                <a:latin typeface="Arial"/>
                <a:cs typeface="Arial"/>
              </a:rPr>
              <a:t>Support for applicants through individual mentoring, mock interviews, </a:t>
            </a:r>
            <a:r>
              <a:rPr lang="en-US" b="1" dirty="0">
                <a:latin typeface="Arial"/>
                <a:cs typeface="Arial"/>
              </a:rPr>
              <a:t>help with career planning (no one stays out)</a:t>
            </a:r>
            <a:endParaRPr lang="en-US" b="1" noProof="0" dirty="0">
              <a:latin typeface="Arial"/>
              <a:cs typeface="Arial"/>
            </a:endParaRPr>
          </a:p>
          <a:p>
            <a:pPr marL="400050" indent="-400050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b="1" noProof="0" dirty="0">
                <a:latin typeface="Arial"/>
                <a:cs typeface="Arial"/>
              </a:rPr>
              <a:t>Support </a:t>
            </a:r>
            <a:r>
              <a:rPr lang="en-US" b="1" dirty="0">
                <a:latin typeface="Arial"/>
                <a:cs typeface="Arial"/>
              </a:rPr>
              <a:t>of</a:t>
            </a:r>
            <a:r>
              <a:rPr lang="en-US" b="1" noProof="0" dirty="0">
                <a:latin typeface="Arial"/>
                <a:cs typeface="Arial"/>
              </a:rPr>
              <a:t> institutes / project departments in both </a:t>
            </a:r>
            <a:r>
              <a:rPr lang="en-US" b="1" dirty="0">
                <a:latin typeface="Arial"/>
                <a:cs typeface="Arial"/>
              </a:rPr>
              <a:t>the</a:t>
            </a:r>
            <a:r>
              <a:rPr lang="en-US" b="1" noProof="0" dirty="0">
                <a:latin typeface="Arial"/>
                <a:cs typeface="Arial"/>
              </a:rPr>
              <a:t> prepar</a:t>
            </a:r>
            <a:r>
              <a:rPr lang="en-US" b="1" dirty="0">
                <a:latin typeface="Arial"/>
                <a:cs typeface="Arial"/>
              </a:rPr>
              <a:t>atory</a:t>
            </a:r>
            <a:r>
              <a:rPr lang="en-US" b="1" noProof="0" dirty="0">
                <a:latin typeface="Arial"/>
                <a:cs typeface="Arial"/>
              </a:rPr>
              <a:t> and implementation</a:t>
            </a:r>
            <a:r>
              <a:rPr lang="en-US" b="1" dirty="0">
                <a:latin typeface="Arial"/>
                <a:cs typeface="Arial"/>
              </a:rPr>
              <a:t> phase</a:t>
            </a:r>
            <a:endParaRPr lang="en-US" b="1" noProof="0" dirty="0">
              <a:latin typeface="Arial"/>
              <a:cs typeface="Arial"/>
            </a:endParaRPr>
          </a:p>
          <a:p>
            <a:pPr marL="400050" indent="-400050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b="1" noProof="0" dirty="0">
                <a:latin typeface="Arial"/>
                <a:cs typeface="Arial"/>
              </a:rPr>
              <a:t>Growth od awareness about ERC through motivation, sharing best practice, workshops, etc.</a:t>
            </a:r>
          </a:p>
          <a:p>
            <a:pPr marL="400050" indent="-400050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b="1" noProof="0" dirty="0">
                <a:latin typeface="Arial"/>
                <a:cs typeface="Arial"/>
              </a:rPr>
              <a:t>Data and information collection for statistics and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F3990-ED13-4D19-B21F-56353436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9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9F2A-29E0-B2FB-5463-36326E859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6613B7-0A7D-1EF2-8469-3D2DF8ED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150" noProof="0" dirty="0">
                <a:latin typeface="Arial"/>
                <a:cs typeface="Arial"/>
              </a:rPr>
              <a:t>ERC</a:t>
            </a:r>
            <a:r>
              <a:rPr lang="cs-CZ" sz="3150" noProof="0" dirty="0">
                <a:latin typeface="Arial"/>
                <a:cs typeface="Arial"/>
              </a:rPr>
              <a:t>-</a:t>
            </a:r>
            <a:r>
              <a:rPr lang="en-US" sz="3150" noProof="0" dirty="0">
                <a:latin typeface="Arial"/>
                <a:cs typeface="Arial"/>
              </a:rPr>
              <a:t>in structure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0EC756E4-7526-A38B-5735-9D6BD98A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5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66AF797-7090-B223-C83D-217BF9414687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079A4D-0A5B-ABA4-1544-176143DCA4D2}"/>
              </a:ext>
            </a:extLst>
          </p:cNvPr>
          <p:cNvSpPr txBox="1"/>
          <p:nvPr/>
        </p:nvSpPr>
        <p:spPr>
          <a:xfrm>
            <a:off x="413561" y="1813921"/>
            <a:ext cx="9920261" cy="4770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Research coordinator: Luděk Brož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Science domain coordinators: </a:t>
            </a: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dirty="0">
                <a:latin typeface="Arial"/>
                <a:cs typeface="Arial"/>
              </a:rPr>
              <a:t>		SD1: Constantinos </a:t>
            </a:r>
            <a:r>
              <a:rPr lang="en-US" b="1" dirty="0" err="1">
                <a:latin typeface="Arial"/>
                <a:cs typeface="Arial"/>
              </a:rPr>
              <a:t>Skordis</a:t>
            </a:r>
            <a:r>
              <a:rPr lang="en-US" b="1" dirty="0">
                <a:latin typeface="Arial"/>
                <a:cs typeface="Arial"/>
              </a:rPr>
              <a:t> (Institute of Physics, CAS)	</a:t>
            </a: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dirty="0">
                <a:latin typeface="Arial"/>
                <a:cs typeface="Arial"/>
              </a:rPr>
              <a:t>		SD2: Vojtěch Novotný (Biology Centre, CAS)	</a:t>
            </a:r>
          </a:p>
          <a:p>
            <a:pPr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</a:pPr>
            <a:r>
              <a:rPr lang="en-US" b="1" dirty="0">
                <a:latin typeface="Arial"/>
                <a:cs typeface="Arial"/>
              </a:rPr>
              <a:t>		SD3: Luděk Brož (Institute of Ethnology, CAS)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Project consultant: Štěpánka Gray Marková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Administrative contact: Jana Whalen (CAS Office)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Academy Council responsible member: Petr Baldrian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Mentors and scientific consultants providing support to applicants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E756E-8587-ECDA-87BA-93C5A906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FFAB-5C7C-E586-E466-438141BA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0C578E-1C7C-7881-D942-4B42F1B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What does ERC-in offer to ERC applicants?</a:t>
            </a:r>
            <a:endParaRPr lang="en-US" sz="3195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97D2239-FD06-8E85-458F-B8E67C99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6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862BB11-AE20-57FF-70B0-3E73B8EA2824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04525-181D-1526-8D14-869634E1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1800"/>
              </a:spcBef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Specialized career and 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project consultations</a:t>
            </a:r>
          </a:p>
          <a:p>
            <a:pPr fontAlgn="base">
              <a:lnSpc>
                <a:spcPct val="150000"/>
              </a:lnSpc>
              <a:spcBef>
                <a:spcPts val="1800"/>
              </a:spcBef>
            </a:pP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Individual mentoring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by an experienced researcher during proposal preparation and, if successful in reaching the second evaluation step, preparation for the ERC interview</a:t>
            </a:r>
          </a:p>
          <a:p>
            <a:pPr fontAlgn="base">
              <a:lnSpc>
                <a:spcPct val="150000"/>
              </a:lnSpc>
              <a:spcBef>
                <a:spcPts val="1800"/>
              </a:spcBef>
            </a:pP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Mock interview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designed specifically for each applicant/proposal reaching the second step of the evaluation</a:t>
            </a:r>
          </a:p>
          <a:p>
            <a:pPr fontAlgn="base">
              <a:lnSpc>
                <a:spcPct val="150000"/>
              </a:lnSpc>
              <a:spcBef>
                <a:spcPts val="1800"/>
              </a:spcBef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Funding to remunerate </a:t>
            </a:r>
            <a:r>
              <a:rPr lang="cs-CZ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cs-CZ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scientific consultant(s)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who were instrumental in critically commenting on the project proposal</a:t>
            </a:r>
          </a:p>
          <a:p>
            <a:pPr fontAlgn="base">
              <a:lnSpc>
                <a:spcPct val="150000"/>
              </a:lnSpc>
              <a:spcBef>
                <a:spcPts val="1800"/>
              </a:spcBef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Help with preparing the 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“technical” parts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of proposal such as the project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A0F92-3C0C-A40B-BD1F-682A6513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ACD3-313C-76B2-2F2F-E04C17D8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B899EC-5674-3040-ADB9-F287BEE9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What does ERC-in offer to CAS institutes?</a:t>
            </a:r>
            <a:endParaRPr lang="en-US" sz="3195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479A76B-447D-C8F7-2D65-E1B108F1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7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7D66518-8194-61D0-BD0A-CF6951456118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A4CC0-0995-FEBA-DB6D-DECD3ED3E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Financial support for ERC project preparation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of institute’s researchers accepted to ERC-in to cover the costs of project preparation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Facilitation of 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know-how sharing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with / among institutions with ERC experience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noProof="0">
                <a:latin typeface="Arial"/>
                <a:cs typeface="Arial"/>
              </a:rPr>
              <a:t>Help with </a:t>
            </a:r>
            <a:r>
              <a:rPr lang="en-GB" sz="1800" b="1" noProof="0">
                <a:latin typeface="Arial"/>
                <a:cs typeface="Arial"/>
              </a:rPr>
              <a:t>building project department </a:t>
            </a:r>
            <a:r>
              <a:rPr lang="en-GB" sz="1800" noProof="0">
                <a:latin typeface="Arial"/>
                <a:cs typeface="Arial"/>
              </a:rPr>
              <a:t>infrastructure</a:t>
            </a:r>
          </a:p>
          <a:p>
            <a:pPr>
              <a:lnSpc>
                <a:spcPct val="120000"/>
              </a:lnSpc>
            </a:pPr>
            <a:r>
              <a:rPr lang="en-GB" sz="1800">
                <a:latin typeface="Arial"/>
                <a:cs typeface="Arial"/>
              </a:rPr>
              <a:t>Assistance in aligning the ERC proposal with </a:t>
            </a:r>
            <a:r>
              <a:rPr lang="en-GB" sz="1800" b="1">
                <a:latin typeface="Arial"/>
                <a:cs typeface="Arial"/>
              </a:rPr>
              <a:t>workplace conditions </a:t>
            </a:r>
            <a:r>
              <a:rPr lang="en-GB" sz="1800">
                <a:latin typeface="Arial"/>
                <a:cs typeface="Arial"/>
              </a:rPr>
              <a:t>(negotiation of space / equipment / overheads)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Support during the project lifetime and the </a:t>
            </a:r>
            <a:r>
              <a:rPr lang="en-GB" sz="1800" b="1" dirty="0">
                <a:latin typeface="Arial"/>
                <a:cs typeface="Arial"/>
              </a:rPr>
              <a:t>integration of ERC teams </a:t>
            </a:r>
            <a:r>
              <a:rPr lang="en-GB" sz="1800" dirty="0">
                <a:latin typeface="Arial"/>
                <a:cs typeface="Arial"/>
              </a:rPr>
              <a:t>into the institutes research environment when the project is finished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noProof="0" dirty="0">
                <a:latin typeface="Arial"/>
                <a:cs typeface="Arial"/>
              </a:rPr>
              <a:t>Help with </a:t>
            </a:r>
            <a:r>
              <a:rPr lang="en-GB" sz="1800" b="1" noProof="0" dirty="0">
                <a:latin typeface="Arial"/>
                <a:cs typeface="Arial"/>
              </a:rPr>
              <a:t>stimulating researchers’ interest in the ERC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3ED7C-DD7A-B47C-6AD8-BE3ADD13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9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1DBF-F861-78BC-649E-48032C395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81808C-58AB-792B-B066-CDCD43AB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3198" dirty="0" err="1"/>
              <a:t>Outreach</a:t>
            </a:r>
            <a:r>
              <a:rPr lang="cs-CZ" sz="3198" dirty="0"/>
              <a:t>, </a:t>
            </a:r>
            <a:r>
              <a:rPr lang="cs-CZ" sz="3198" dirty="0" err="1"/>
              <a:t>motivation</a:t>
            </a:r>
            <a:r>
              <a:rPr lang="cs-CZ" sz="3198" dirty="0"/>
              <a:t> and feedback</a:t>
            </a:r>
            <a:endParaRPr lang="en-US" sz="3195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82AD06BC-580B-3E2C-410A-DA329860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8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C31EFB5-838A-6393-9FFE-68674A7BC176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AC2A965-102F-E2D1-373C-AB92A10F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b="1" noProof="0" dirty="0">
                <a:latin typeface="Arial"/>
                <a:cs typeface="Arial"/>
              </a:rPr>
              <a:t>Raising awareness of ERC schemes </a:t>
            </a:r>
            <a:r>
              <a:rPr lang="en-GB" sz="1800" noProof="0" dirty="0">
                <a:latin typeface="Arial"/>
                <a:cs typeface="Arial"/>
              </a:rPr>
              <a:t>within the CAS, both among potential applicants and the institutes through information materials, </a:t>
            </a:r>
            <a:r>
              <a:rPr lang="en-GB" sz="1800" dirty="0">
                <a:latin typeface="Arial"/>
                <a:cs typeface="Arial"/>
              </a:rPr>
              <a:t>workshops</a:t>
            </a:r>
            <a:r>
              <a:rPr lang="en-GB" sz="1800" noProof="0" dirty="0">
                <a:latin typeface="Arial"/>
                <a:cs typeface="Arial"/>
              </a:rPr>
              <a:t>, etc.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noProof="0" dirty="0">
                <a:latin typeface="Arial"/>
                <a:cs typeface="Arial"/>
              </a:rPr>
              <a:t>Communication of CAS success and building the awareness of CAS as </a:t>
            </a:r>
            <a:r>
              <a:rPr lang="en-GB" sz="1800" dirty="0">
                <a:latin typeface="Arial"/>
                <a:cs typeface="Arial"/>
              </a:rPr>
              <a:t>an</a:t>
            </a:r>
            <a:r>
              <a:rPr lang="en-GB" sz="1800" noProof="0" dirty="0">
                <a:latin typeface="Arial"/>
                <a:cs typeface="Arial"/>
              </a:rPr>
              <a:t> </a:t>
            </a:r>
            <a:r>
              <a:rPr lang="en-GB" sz="1800" b="1" noProof="0" dirty="0">
                <a:latin typeface="Arial"/>
                <a:cs typeface="Arial"/>
              </a:rPr>
              <a:t>ERC-friendly institution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b="1" dirty="0">
                <a:latin typeface="Arial"/>
                <a:cs typeface="Arial"/>
              </a:rPr>
              <a:t>Collection of data </a:t>
            </a:r>
            <a:r>
              <a:rPr lang="en-GB" sz="1800" dirty="0">
                <a:latin typeface="Arial"/>
                <a:cs typeface="Arial"/>
              </a:rPr>
              <a:t>on the success of CAS institutes in ERC competitions for the analysis of performance in comparison to competing institutions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en-GB" sz="1800" dirty="0">
                <a:latin typeface="Arial"/>
                <a:cs typeface="Arial"/>
              </a:rPr>
              <a:t>Establishment of a </a:t>
            </a:r>
            <a:r>
              <a:rPr lang="en-GB" sz="1800" b="1" dirty="0">
                <a:latin typeface="Arial"/>
                <a:cs typeface="Arial"/>
              </a:rPr>
              <a:t>knowledge base on ERC funding </a:t>
            </a:r>
            <a:r>
              <a:rPr lang="en-GB" sz="1800" dirty="0">
                <a:latin typeface="Arial"/>
                <a:cs typeface="Arial"/>
              </a:rPr>
              <a:t>– in particular, but not limited to, the format of applications, eligibility, deadlines, evaluation criteria, success rates, prospects, trends, etc.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F9859-24AF-71C4-DE8C-654282BE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BB51-06B1-4AA2-B757-1B4F2CFB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6420A2-11EA-DD7C-B0D2-51B82E44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61" y="1000120"/>
            <a:ext cx="11378482" cy="893835"/>
          </a:xfrm>
        </p:spPr>
        <p:txBody>
          <a:bodyPr anchor="t" anchorCtr="0">
            <a:noAutofit/>
          </a:bodyPr>
          <a:lstStyle>
            <a:lvl1pPr>
              <a:defRPr sz="2400" b="1" baseline="0">
                <a:solidFill>
                  <a:srgbClr val="0072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3198" dirty="0" err="1"/>
              <a:t>Other</a:t>
            </a:r>
            <a:r>
              <a:rPr lang="cs-CZ" sz="3198" dirty="0"/>
              <a:t> </a:t>
            </a:r>
            <a:r>
              <a:rPr lang="cs-CZ" sz="3198" dirty="0" err="1"/>
              <a:t>modes</a:t>
            </a:r>
            <a:r>
              <a:rPr lang="cs-CZ" sz="3198" dirty="0"/>
              <a:t> </a:t>
            </a:r>
            <a:r>
              <a:rPr lang="cs-CZ" sz="3198" dirty="0" err="1"/>
              <a:t>of</a:t>
            </a:r>
            <a:r>
              <a:rPr lang="cs-CZ" sz="3198" dirty="0"/>
              <a:t> ERC support </a:t>
            </a:r>
            <a:r>
              <a:rPr lang="cs-CZ" sz="3198" dirty="0" err="1"/>
              <a:t>within</a:t>
            </a:r>
            <a:r>
              <a:rPr lang="cs-CZ" sz="3198" dirty="0"/>
              <a:t> CAS</a:t>
            </a:r>
            <a:endParaRPr lang="en-US" sz="3195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2389C74-2D56-00E6-D1C6-1202CB61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E6DA-A286-43A2-9010-EEC046E09579}" type="slidenum">
              <a:rPr lang="en-US" noProof="0" smtClean="0"/>
              <a:t>9</a:t>
            </a:fld>
            <a:endParaRPr lang="en-US" noProof="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E71C407-3EFA-73C1-BBB7-A9898934A09A}"/>
              </a:ext>
            </a:extLst>
          </p:cNvPr>
          <p:cNvCxnSpPr>
            <a:cxnSpLocks/>
          </p:cNvCxnSpPr>
          <p:nvPr/>
        </p:nvCxnSpPr>
        <p:spPr>
          <a:xfrm>
            <a:off x="499257" y="792099"/>
            <a:ext cx="11061352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BC0BB04-4298-E1D2-0F1D-810A8B62EE9A}"/>
              </a:ext>
            </a:extLst>
          </p:cNvPr>
          <p:cNvSpPr txBox="1"/>
          <p:nvPr/>
        </p:nvSpPr>
        <p:spPr>
          <a:xfrm>
            <a:off x="343148" y="1893955"/>
            <a:ext cx="11448895" cy="4463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noProof="0" dirty="0">
                <a:latin typeface="Arial"/>
                <a:cs typeface="Arial"/>
              </a:rPr>
              <a:t>Academy of the Future has a special scheme (Programme C) for </a:t>
            </a:r>
            <a:r>
              <a:rPr lang="en-GB" b="1" noProof="0" dirty="0">
                <a:latin typeface="Arial"/>
                <a:cs typeface="Arial"/>
              </a:rPr>
              <a:t>financial support of </a:t>
            </a:r>
            <a:r>
              <a:rPr lang="en-GB" b="1" dirty="0">
                <a:latin typeface="Arial"/>
                <a:cs typeface="Arial"/>
              </a:rPr>
              <a:t>visits</a:t>
            </a:r>
            <a:endParaRPr lang="en-GB" b="1" noProof="0" dirty="0">
              <a:latin typeface="Arial"/>
              <a:cs typeface="Arial"/>
            </a:endParaRPr>
          </a:p>
          <a:p>
            <a:pPr marL="743585" lvl="1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noProof="0" dirty="0">
                <a:latin typeface="Arial"/>
                <a:cs typeface="Arial"/>
              </a:rPr>
              <a:t>at ERC host labs (for applicants) up to 30 days</a:t>
            </a:r>
          </a:p>
          <a:p>
            <a:pPr marL="743585" lvl="1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noProof="0" dirty="0">
                <a:latin typeface="Arial"/>
                <a:cs typeface="Arial"/>
              </a:rPr>
              <a:t>at ERC host institutions (for </a:t>
            </a:r>
            <a:r>
              <a:rPr lang="en-GB" dirty="0">
                <a:latin typeface="Arial"/>
                <a:cs typeface="Arial"/>
              </a:rPr>
              <a:t>management / administrative s</a:t>
            </a:r>
            <a:r>
              <a:rPr lang="en-GB" noProof="0" dirty="0">
                <a:latin typeface="Arial"/>
                <a:cs typeface="Arial"/>
              </a:rPr>
              <a:t>taff) up to 7 days</a:t>
            </a:r>
          </a:p>
          <a:p>
            <a:pPr marL="743585" lvl="1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/>
                <a:cs typeface="Arial"/>
              </a:rPr>
              <a:t>institutes</a:t>
            </a:r>
            <a:r>
              <a:rPr lang="en-GB" noProof="0" dirty="0">
                <a:latin typeface="Arial"/>
                <a:cs typeface="Arial"/>
              </a:rPr>
              <a:t> have themselves the opportunity to de</a:t>
            </a:r>
            <a:r>
              <a:rPr lang="en-GB" dirty="0">
                <a:latin typeface="Arial"/>
                <a:cs typeface="Arial"/>
              </a:rPr>
              <a:t>cide who to send where</a:t>
            </a:r>
            <a:endParaRPr lang="en-GB" noProof="0" dirty="0">
              <a:latin typeface="Arial"/>
              <a:cs typeface="Arial"/>
            </a:endParaRP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latin typeface="Arial"/>
                <a:cs typeface="Arial"/>
              </a:rPr>
              <a:t>Incoming grants of the Academy of the Future </a:t>
            </a:r>
            <a:r>
              <a:rPr lang="en-GB" err="1">
                <a:latin typeface="Arial"/>
                <a:cs typeface="Arial"/>
              </a:rPr>
              <a:t>mav</a:t>
            </a:r>
            <a:r>
              <a:rPr lang="en-GB" dirty="0">
                <a:latin typeface="Arial"/>
                <a:cs typeface="Arial"/>
              </a:rPr>
              <a:t> be a possible first step in recruiting future ERC applicants (First call in May this year)</a:t>
            </a: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indent="-286385">
              <a:lnSpc>
                <a:spcPct val="120000"/>
              </a:lnSpc>
              <a:spcBef>
                <a:spcPts val="1203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noProof="0" dirty="0">
                <a:latin typeface="Arial"/>
                <a:cs typeface="Arial"/>
              </a:rPr>
              <a:t>CAS </a:t>
            </a:r>
            <a:r>
              <a:rPr lang="en-GB" dirty="0">
                <a:latin typeface="Arial"/>
                <a:cs typeface="Arial"/>
              </a:rPr>
              <a:t>supports</a:t>
            </a:r>
            <a:r>
              <a:rPr lang="en-GB" noProof="0" dirty="0">
                <a:latin typeface="Arial"/>
                <a:cs typeface="Arial"/>
              </a:rPr>
              <a:t> the </a:t>
            </a:r>
            <a:r>
              <a:rPr lang="en-GB" b="1" noProof="0" dirty="0">
                <a:latin typeface="Arial"/>
                <a:cs typeface="Arial"/>
              </a:rPr>
              <a:t>Expert Group</a:t>
            </a:r>
            <a:r>
              <a:rPr lang="en-GB" noProof="0" dirty="0">
                <a:latin typeface="Arial"/>
                <a:cs typeface="Arial"/>
              </a:rPr>
              <a:t> at the Technology Centre </a:t>
            </a:r>
            <a:r>
              <a:rPr lang="en-GB" dirty="0">
                <a:latin typeface="Arial"/>
                <a:cs typeface="Arial"/>
              </a:rPr>
              <a:t>Prague </a:t>
            </a:r>
            <a:r>
              <a:rPr lang="en-GB" noProof="0" dirty="0">
                <a:latin typeface="Arial"/>
                <a:cs typeface="Arial"/>
              </a:rPr>
              <a:t>that prepares applicants across the Czech Republic. CAS researchers are free to use their service to boost their ERC chances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EA3D4-A64D-70A8-5C96-0748884D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6700"/>
            <a:ext cx="1457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4">
      <a:majorFont>
        <a:latin typeface="Motiva Sans"/>
        <a:ea typeface=""/>
        <a:cs typeface=""/>
      </a:majorFont>
      <a:minorFont>
        <a:latin typeface="Motiv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B754C4F892494B8A015C5CB252406A" ma:contentTypeVersion="10" ma:contentTypeDescription="Vytvoří nový dokument" ma:contentTypeScope="" ma:versionID="33ecd7db5e7232b44d8e2783748b11df">
  <xsd:schema xmlns:xsd="http://www.w3.org/2001/XMLSchema" xmlns:xs="http://www.w3.org/2001/XMLSchema" xmlns:p="http://schemas.microsoft.com/office/2006/metadata/properties" xmlns:ns2="c232dd11-7425-4229-a3c5-5791a7654eea" xmlns:ns3="e921044c-448a-4ef2-a53f-c88d7bd9346e" targetNamespace="http://schemas.microsoft.com/office/2006/metadata/properties" ma:root="true" ma:fieldsID="1f03c9c2d0f4c372b1d05cd3c4cb2f1b" ns2:_="" ns3:_="">
    <xsd:import namespace="c232dd11-7425-4229-a3c5-5791a7654eea"/>
    <xsd:import namespace="e921044c-448a-4ef2-a53f-c88d7bd934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2dd11-7425-4229-a3c5-5791a7654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9e3c3a4f-17d5-4701-86d5-bdae09b07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1044c-448a-4ef2-a53f-c88d7bd934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e2e4e4-f013-4b8c-a85f-1c6fa8ab5c22}" ma:internalName="TaxCatchAll" ma:showField="CatchAllData" ma:web="e921044c-448a-4ef2-a53f-c88d7bd934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21044c-448a-4ef2-a53f-c88d7bd9346e" xsi:nil="true"/>
    <lcf76f155ced4ddcb4097134ff3c332f xmlns="c232dd11-7425-4229-a3c5-5791a7654e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14DF29-D966-4DA3-89BD-42E43DF8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2dd11-7425-4229-a3c5-5791a7654eea"/>
    <ds:schemaRef ds:uri="e921044c-448a-4ef2-a53f-c88d7bd93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66434-4262-4D43-AC8B-7E18C2DD2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FF4F8-91C0-4665-92B4-D8C3AC183E4C}">
  <ds:schemaRefs>
    <ds:schemaRef ds:uri="http://schemas.microsoft.com/office/2006/metadata/properties"/>
    <ds:schemaRef ds:uri="http://schemas.microsoft.com/office/infopath/2007/PartnerControls"/>
    <ds:schemaRef ds:uri="e921044c-448a-4ef2-a53f-c88d7bd9346e"/>
    <ds:schemaRef ds:uri="c232dd11-7425-4229-a3c5-5791a7654e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1602</Words>
  <Application>Microsoft Office PowerPoint</Application>
  <PresentationFormat>Širokoúhlá obrazovka</PresentationFormat>
  <Paragraphs>202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Motiva Sans</vt:lpstr>
      <vt:lpstr>Wingdings</vt:lpstr>
      <vt:lpstr>Office Theme</vt:lpstr>
      <vt:lpstr>Vlastní návrh</vt:lpstr>
      <vt:lpstr>Prezentace aplikace PowerPoint</vt:lpstr>
      <vt:lpstr>The path of the Czech Academy of Sciences towards excellence through success in ERC</vt:lpstr>
      <vt:lpstr>ERC-in mission</vt:lpstr>
      <vt:lpstr>ERC-in activities</vt:lpstr>
      <vt:lpstr>ERC-in structure</vt:lpstr>
      <vt:lpstr>What does ERC-in offer to ERC applicants?</vt:lpstr>
      <vt:lpstr>What does ERC-in offer to CAS institutes?</vt:lpstr>
      <vt:lpstr>Outreach, motivation and feedback</vt:lpstr>
      <vt:lpstr>Other modes of ERC support within CAS</vt:lpstr>
      <vt:lpstr>Prezentace aplikace PowerPoint</vt:lpstr>
      <vt:lpstr>Who can apply?</vt:lpstr>
      <vt:lpstr>Application for enrolment in the ERC-in  </vt:lpstr>
      <vt:lpstr>Application form / Curriculum Vitae  </vt:lpstr>
      <vt:lpstr>ERC-in eligible costs</vt:lpstr>
      <vt:lpstr>Application for enrolment in the ERC-in - Deadlines </vt:lpstr>
      <vt:lpstr>Grant processing by the institute – request for grant</vt:lpstr>
      <vt:lpstr>Grant processing by the institute – request for grant</vt:lpstr>
      <vt:lpstr>Where to find information? – Application form + Guideline </vt:lpstr>
      <vt:lpstr>Where to find information? – Application form + Guideline </vt:lpstr>
      <vt:lpstr>Where to find information? – Grant application </vt:lpstr>
      <vt:lpstr>Information &amp; Contacts 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Kohout Petr</dc:creator>
  <cp:lastModifiedBy>Whalen Jana</cp:lastModifiedBy>
  <cp:revision>315</cp:revision>
  <dcterms:created xsi:type="dcterms:W3CDTF">2023-11-15T19:45:18Z</dcterms:created>
  <dcterms:modified xsi:type="dcterms:W3CDTF">2026-01-22T08:22:30Z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0x01010003B754C4F892494B8A015C5CB252406A</vt:lpwstr>
  </property>
  <property fmtid="{D5CDD505-2E9C-101B-9397-08002B2CF9AE}" pid="3" name="MediaServiceImageTags">
    <vt:lpwstr/>
  </property>
</Properties>
</file>